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1" r:id="rId3"/>
    <p:sldId id="272" r:id="rId4"/>
    <p:sldId id="256" r:id="rId5"/>
    <p:sldId id="267" r:id="rId6"/>
    <p:sldId id="270" r:id="rId7"/>
    <p:sldId id="258" r:id="rId8"/>
    <p:sldId id="274" r:id="rId9"/>
    <p:sldId id="275" r:id="rId10"/>
    <p:sldId id="259" r:id="rId11"/>
    <p:sldId id="268" r:id="rId12"/>
    <p:sldId id="260" r:id="rId13"/>
    <p:sldId id="263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0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-320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4C87-1414-4B77-BF2C-A828AA140160}" type="datetimeFigureOut">
              <a:rPr lang="de-DE" smtClean="0"/>
              <a:t>21.11.18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2340-7BB4-4366-8FD8-097C579535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35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4C87-1414-4B77-BF2C-A828AA140160}" type="datetimeFigureOut">
              <a:rPr lang="de-DE" smtClean="0"/>
              <a:t>21.11.18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2340-7BB4-4366-8FD8-097C579535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993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4C87-1414-4B77-BF2C-A828AA140160}" type="datetimeFigureOut">
              <a:rPr lang="de-DE" smtClean="0"/>
              <a:t>21.11.18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2340-7BB4-4366-8FD8-097C579535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724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4C87-1414-4B77-BF2C-A828AA140160}" type="datetimeFigureOut">
              <a:rPr lang="de-DE" smtClean="0"/>
              <a:t>21.11.18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2340-7BB4-4366-8FD8-097C579535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145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4C87-1414-4B77-BF2C-A828AA140160}" type="datetimeFigureOut">
              <a:rPr lang="de-DE" smtClean="0"/>
              <a:t>21.11.18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2340-7BB4-4366-8FD8-097C579535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5686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4C87-1414-4B77-BF2C-A828AA140160}" type="datetimeFigureOut">
              <a:rPr lang="de-DE" smtClean="0"/>
              <a:t>21.11.18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2340-7BB4-4366-8FD8-097C579535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770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4C87-1414-4B77-BF2C-A828AA140160}" type="datetimeFigureOut">
              <a:rPr lang="de-DE" smtClean="0"/>
              <a:t>21.11.18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2340-7BB4-4366-8FD8-097C579535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7478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4C87-1414-4B77-BF2C-A828AA140160}" type="datetimeFigureOut">
              <a:rPr lang="de-DE" smtClean="0"/>
              <a:t>21.11.18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2340-7BB4-4366-8FD8-097C579535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9919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4C87-1414-4B77-BF2C-A828AA140160}" type="datetimeFigureOut">
              <a:rPr lang="de-DE" smtClean="0"/>
              <a:t>21.11.18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2340-7BB4-4366-8FD8-097C579535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914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4C87-1414-4B77-BF2C-A828AA140160}" type="datetimeFigureOut">
              <a:rPr lang="de-DE" smtClean="0"/>
              <a:t>21.11.18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2340-7BB4-4366-8FD8-097C579535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09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4C87-1414-4B77-BF2C-A828AA140160}" type="datetimeFigureOut">
              <a:rPr lang="de-DE" smtClean="0"/>
              <a:t>21.11.18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2340-7BB4-4366-8FD8-097C579535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72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34C87-1414-4B77-BF2C-A828AA140160}" type="datetimeFigureOut">
              <a:rPr lang="de-DE" smtClean="0"/>
              <a:t>21.11.18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02340-7BB4-4366-8FD8-097C579535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9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4d Visualisation of the </a:t>
            </a:r>
            <a:r>
              <a:rPr lang="en-GB" dirty="0" err="1" smtClean="0"/>
              <a:t>tropopause</a:t>
            </a:r>
            <a:r>
              <a:rPr lang="en-GB" dirty="0" smtClean="0"/>
              <a:t>, identification of air mass exchanges and their fate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  <a:p>
            <a:r>
              <a:rPr lang="en-GB" dirty="0" smtClean="0"/>
              <a:t>Motivation and work plan draft</a:t>
            </a:r>
          </a:p>
          <a:p>
            <a:endParaRPr lang="en-GB" dirty="0"/>
          </a:p>
          <a:p>
            <a:r>
              <a:rPr lang="en-GB" dirty="0" smtClean="0"/>
              <a:t>Martin Frank (SCC) and Roland </a:t>
            </a:r>
            <a:r>
              <a:rPr lang="en-GB" dirty="0" err="1" smtClean="0"/>
              <a:t>Ruhnke</a:t>
            </a:r>
            <a:r>
              <a:rPr lang="en-GB" dirty="0" smtClean="0"/>
              <a:t> (IMK)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511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7" y="65988"/>
            <a:ext cx="10661714" cy="568844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631598" y="5657671"/>
            <a:ext cx="106617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smtClean="0"/>
              <a:t>Figure 7. </a:t>
            </a:r>
            <a:r>
              <a:rPr lang="en-GB" smtClean="0"/>
              <a:t>ICON-ART diagnostics along east-bound flight leg. Vertical cross-sections of (a) water vapour, (b) ozone, (c) artificial tropospheric tracer, (d) artificial stratospheric tracer, (e) horizontal wind speed, and (f) vertical wind speed. Dash-dotted lines indicate the 2 PVU level as indicator for the dynamical tropopause. HALO flight altitude indicated by black line in all panels. 1 PVU = 10</a:t>
            </a:r>
            <a:r>
              <a:rPr lang="en-GB" baseline="30000" smtClean="0"/>
              <a:t>-6</a:t>
            </a:r>
            <a:r>
              <a:rPr lang="en-GB" smtClean="0"/>
              <a:t> ∙ (K∙m</a:t>
            </a:r>
            <a:r>
              <a:rPr lang="en-GB" baseline="30000" smtClean="0"/>
              <a:t>2</a:t>
            </a:r>
            <a:r>
              <a:rPr lang="en-GB" smtClean="0"/>
              <a:t>) / (kg∙s).</a:t>
            </a:r>
          </a:p>
          <a:p>
            <a:pPr algn="just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697547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6825949" y="0"/>
            <a:ext cx="53660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 smtClean="0"/>
              <a:t>Figure </a:t>
            </a:r>
            <a:r>
              <a:rPr lang="en-GB" b="1" dirty="0"/>
              <a:t>8</a:t>
            </a:r>
            <a:r>
              <a:rPr lang="en-GB" b="1" dirty="0" smtClean="0"/>
              <a:t>. </a:t>
            </a:r>
            <a:r>
              <a:rPr lang="en-GB" dirty="0" smtClean="0"/>
              <a:t>Advection and dissipation of filament. ICON-ART specific humidity (colour-coded contour) and potential temperature (white contour lines) at 10 km altitude at indicated time steps.</a:t>
            </a:r>
          </a:p>
          <a:p>
            <a:pPr algn="just"/>
            <a:endParaRPr lang="en-GB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8" y="0"/>
            <a:ext cx="5126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91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9" y="9427"/>
            <a:ext cx="6417267" cy="68580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844237" y="0"/>
            <a:ext cx="51530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 smtClean="0"/>
              <a:t>Figure </a:t>
            </a:r>
            <a:r>
              <a:rPr lang="en-GB" b="1" dirty="0"/>
              <a:t>9</a:t>
            </a:r>
            <a:r>
              <a:rPr lang="en-GB" b="1" dirty="0" smtClean="0"/>
              <a:t>. </a:t>
            </a:r>
            <a:r>
              <a:rPr lang="en-GB" dirty="0" smtClean="0"/>
              <a:t>Generation and dissipation of filaments. Left column: ICON-ART specific humidity (colour-coded contour) and potential temperature (white contour lines) at 10 km altitude at indicated time steps. Right column: Respective vertical cross-sections of specific humidity along GLORIA observation </a:t>
            </a:r>
            <a:r>
              <a:rPr lang="en-GB" dirty="0" err="1" smtClean="0"/>
              <a:t>geolocations</a:t>
            </a:r>
            <a:r>
              <a:rPr lang="en-GB" dirty="0" smtClean="0"/>
              <a:t> of 26 February 2016. Magenta/black (left/right panels) lines: corresponding HALO flight track.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71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6844237" y="0"/>
            <a:ext cx="51530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 smtClean="0"/>
              <a:t>Figure 10. </a:t>
            </a:r>
            <a:r>
              <a:rPr lang="en-GB" dirty="0" smtClean="0"/>
              <a:t>Generation and dissipation of filaments. Left column: ICON-ART specific humidity (colour-coded contour) and potential temperature (white contour lines) at 10 km altitude at indicated time steps. Right column: Respective vertical cross-sections of specific humidity along GLORIA observation </a:t>
            </a:r>
            <a:r>
              <a:rPr lang="en-GB" dirty="0" err="1" smtClean="0"/>
              <a:t>geolocations</a:t>
            </a:r>
            <a:r>
              <a:rPr lang="en-GB" dirty="0" smtClean="0"/>
              <a:t> of 26 February 2016. Magenta/black (left/right panels) lines: corresponding HALO flight track.</a:t>
            </a:r>
            <a:endParaRPr lang="en-GB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51" y="0"/>
            <a:ext cx="5424129" cy="68580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685801" y="3873500"/>
            <a:ext cx="5519780" cy="965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48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92" y="513835"/>
            <a:ext cx="5430566" cy="5723079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6955361" y="928660"/>
            <a:ext cx="39258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 smtClean="0"/>
              <a:t>Figure 1.</a:t>
            </a:r>
            <a:r>
              <a:rPr lang="en-GB" dirty="0" smtClean="0"/>
              <a:t> The </a:t>
            </a:r>
            <a:r>
              <a:rPr lang="en-GB" dirty="0" err="1" smtClean="0"/>
              <a:t>tropopause</a:t>
            </a:r>
            <a:r>
              <a:rPr lang="en-GB" dirty="0" smtClean="0"/>
              <a:t> is the interface between the troposphere and the stratosphere. The </a:t>
            </a:r>
            <a:r>
              <a:rPr lang="en-GB" dirty="0" err="1" smtClean="0"/>
              <a:t>tropopause</a:t>
            </a:r>
            <a:r>
              <a:rPr lang="en-GB" dirty="0" smtClean="0"/>
              <a:t> is located at about 10 km altitude and associated with a local minimum in temperature.</a:t>
            </a:r>
          </a:p>
          <a:p>
            <a:pPr algn="just"/>
            <a:endParaRPr lang="en-GB" dirty="0" smtClean="0"/>
          </a:p>
          <a:p>
            <a:pPr algn="just"/>
            <a:r>
              <a:rPr lang="en-GB" dirty="0" smtClean="0"/>
              <a:t>The </a:t>
            </a:r>
            <a:r>
              <a:rPr lang="en-GB" dirty="0" err="1" smtClean="0"/>
              <a:t>tropopause</a:t>
            </a:r>
            <a:r>
              <a:rPr lang="en-GB" dirty="0" smtClean="0"/>
              <a:t> is the key region for </a:t>
            </a:r>
            <a:r>
              <a:rPr lang="en-GB" dirty="0" err="1" smtClean="0"/>
              <a:t>radiative</a:t>
            </a:r>
            <a:r>
              <a:rPr lang="en-GB" dirty="0" smtClean="0"/>
              <a:t> forcing of greenhouse gases and hence for the greenhouse gases induced climate change.</a:t>
            </a:r>
          </a:p>
          <a:p>
            <a:pPr algn="just"/>
            <a:endParaRPr lang="en-GB" dirty="0"/>
          </a:p>
          <a:p>
            <a:pPr algn="just"/>
            <a:r>
              <a:rPr lang="en-GB" dirty="0" smtClean="0"/>
              <a:t>The </a:t>
            </a:r>
            <a:r>
              <a:rPr lang="en-GB" dirty="0" err="1" smtClean="0"/>
              <a:t>tropopause</a:t>
            </a:r>
            <a:r>
              <a:rPr lang="en-GB" dirty="0" smtClean="0"/>
              <a:t> is a highly dynamical interface in space and time.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830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56" y="2963400"/>
            <a:ext cx="5080000" cy="28575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39" y="238710"/>
            <a:ext cx="10782300" cy="24511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665347" y="5900513"/>
            <a:ext cx="107451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 smtClean="0"/>
              <a:t>Figure 2.</a:t>
            </a:r>
            <a:r>
              <a:rPr lang="en-GB" dirty="0" smtClean="0"/>
              <a:t> The processes at the polar </a:t>
            </a:r>
            <a:r>
              <a:rPr lang="en-GB" dirty="0" err="1" smtClean="0"/>
              <a:t>tropopause</a:t>
            </a:r>
            <a:r>
              <a:rPr lang="en-GB" dirty="0" smtClean="0"/>
              <a:t> region have been investigated in a couple of research flights with the </a:t>
            </a:r>
            <a:r>
              <a:rPr lang="en-GB" dirty="0" err="1" smtClean="0"/>
              <a:t>german</a:t>
            </a:r>
            <a:r>
              <a:rPr lang="en-GB" dirty="0" smtClean="0"/>
              <a:t> HALO aircraft with the POLSTRACC </a:t>
            </a:r>
            <a:r>
              <a:rPr lang="en-GB" dirty="0"/>
              <a:t>campaign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(</a:t>
            </a:r>
            <a:r>
              <a:rPr lang="en-GB" dirty="0"/>
              <a:t>http://</a:t>
            </a:r>
            <a:r>
              <a:rPr lang="en-GB" dirty="0" err="1"/>
              <a:t>www.halo.dlr.de</a:t>
            </a:r>
            <a:r>
              <a:rPr lang="en-GB" dirty="0"/>
              <a:t>/science/missions/</a:t>
            </a:r>
            <a:r>
              <a:rPr lang="en-GB" dirty="0" err="1"/>
              <a:t>polstracc</a:t>
            </a:r>
            <a:r>
              <a:rPr lang="en-GB" dirty="0"/>
              <a:t>/</a:t>
            </a:r>
            <a:r>
              <a:rPr lang="en-GB" dirty="0" err="1" smtClean="0"/>
              <a:t>polstracc.html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613" y="2962824"/>
            <a:ext cx="5070204" cy="28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9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8265422" y="0"/>
            <a:ext cx="3914386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 smtClean="0"/>
              <a:t>Figure 3. </a:t>
            </a:r>
            <a:r>
              <a:rPr lang="en-GB" dirty="0" smtClean="0"/>
              <a:t>Meteorological situation and GLORIA sampling during HALO flight #14 on 26 February 2016. </a:t>
            </a:r>
            <a:br>
              <a:rPr lang="en-GB" dirty="0" smtClean="0"/>
            </a:br>
            <a:endParaRPr lang="en-GB" dirty="0" smtClean="0"/>
          </a:p>
          <a:p>
            <a:pPr algn="just"/>
            <a:r>
              <a:rPr lang="en-GB" dirty="0"/>
              <a:t>HALO flight track indicated by magenta line in all panels. </a:t>
            </a:r>
            <a:endParaRPr lang="en-GB" dirty="0" smtClean="0"/>
          </a:p>
          <a:p>
            <a:pPr algn="just"/>
            <a:endParaRPr lang="en-GB" dirty="0" smtClean="0"/>
          </a:p>
          <a:p>
            <a:pPr marL="342900" indent="-342900" algn="just">
              <a:buAutoNum type="alphaLcParenBoth"/>
            </a:pPr>
            <a:r>
              <a:rPr lang="en-GB" dirty="0" smtClean="0"/>
              <a:t>ICON-ART simulated horizontal wind speed (colour-coded contour and arrows) at 10 km altitude. </a:t>
            </a:r>
            <a:endParaRPr lang="en-GB" dirty="0"/>
          </a:p>
          <a:p>
            <a:pPr marL="342900" indent="-342900" algn="just">
              <a:buAutoNum type="alphaLcParenBoth"/>
            </a:pPr>
            <a:r>
              <a:rPr lang="en-GB" dirty="0" smtClean="0"/>
              <a:t>GLORIA measurement tangent points, colour-coded with altitude.</a:t>
            </a:r>
          </a:p>
          <a:p>
            <a:pPr marL="342900" indent="-342900" algn="just">
              <a:buAutoNum type="alphaLcParenBoth"/>
            </a:pPr>
            <a:r>
              <a:rPr lang="en-GB" dirty="0" smtClean="0"/>
              <a:t>ICON-ART simulated specific humidity qv (colour-coded contour) and potential temperature (white contour lines) at 10 km altitude.</a:t>
            </a:r>
          </a:p>
          <a:p>
            <a:pPr marL="342900" indent="-342900" algn="just">
              <a:buAutoNum type="alphaLcParenBoth"/>
            </a:pPr>
            <a:endParaRPr lang="en-GB" dirty="0"/>
          </a:p>
          <a:p>
            <a:pPr algn="just"/>
            <a:r>
              <a:rPr lang="en-GB" dirty="0" smtClean="0"/>
              <a:t>The area within the strong horizontal wind gradient is associated with high values of specific humidity indicating tropospheric air at 10 km altitude.  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21" y="0"/>
            <a:ext cx="6508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80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266176" y="0"/>
            <a:ext cx="3925824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 smtClean="0"/>
              <a:t>Figure 4.</a:t>
            </a:r>
            <a:r>
              <a:rPr lang="en-GB" dirty="0" smtClean="0"/>
              <a:t> ICON-ART potential </a:t>
            </a:r>
            <a:r>
              <a:rPr lang="en-GB" dirty="0" err="1" smtClean="0"/>
              <a:t>vorticity</a:t>
            </a:r>
            <a:r>
              <a:rPr lang="en-GB" dirty="0" smtClean="0"/>
              <a:t> (colour-coded contour) and equivalent potential temperature (white contour lines) at different altitudes. HALO flight track indicated by magenta line in all panels. </a:t>
            </a:r>
          </a:p>
          <a:p>
            <a:pPr algn="just"/>
            <a:endParaRPr lang="en-GB" dirty="0" smtClean="0"/>
          </a:p>
          <a:p>
            <a:pPr algn="just"/>
            <a:r>
              <a:rPr lang="en-GB" dirty="0" smtClean="0"/>
              <a:t>A PVU value of 2 can </a:t>
            </a:r>
            <a:r>
              <a:rPr lang="en-GB" dirty="0"/>
              <a:t>act as a measure for the </a:t>
            </a:r>
            <a:r>
              <a:rPr lang="en-GB" dirty="0" err="1" smtClean="0"/>
              <a:t>tropopause</a:t>
            </a:r>
            <a:r>
              <a:rPr lang="en-GB" dirty="0" smtClean="0"/>
              <a:t>.</a:t>
            </a:r>
          </a:p>
          <a:p>
            <a:pPr algn="just"/>
            <a:endParaRPr lang="en-GB" dirty="0"/>
          </a:p>
          <a:p>
            <a:pPr algn="just"/>
            <a:r>
              <a:rPr lang="en-GB" dirty="0" smtClean="0"/>
              <a:t>The high values of specific humidity corresponds to low values of PV at 10 km altitude. </a:t>
            </a:r>
            <a:endParaRPr lang="en-GB" dirty="0"/>
          </a:p>
          <a:p>
            <a:pPr algn="just"/>
            <a:endParaRPr lang="en-GB" dirty="0" smtClean="0"/>
          </a:p>
          <a:p>
            <a:pPr algn="just"/>
            <a:r>
              <a:rPr lang="en-GB" dirty="0" smtClean="0"/>
              <a:t>Below 10 km high values of PV are visible indicating stratospheric air at these altitudes.</a:t>
            </a:r>
            <a:endParaRPr lang="en-GB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84" y="0"/>
            <a:ext cx="6537247" cy="6858000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9422529" y="6488668"/>
            <a:ext cx="276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 PVU = 10</a:t>
            </a:r>
            <a:r>
              <a:rPr lang="en-GB" baseline="30000" dirty="0"/>
              <a:t>-6</a:t>
            </a:r>
            <a:r>
              <a:rPr lang="en-GB" dirty="0"/>
              <a:t> ∙ (K∙m</a:t>
            </a:r>
            <a:r>
              <a:rPr lang="en-GB" baseline="30000" dirty="0"/>
              <a:t>2</a:t>
            </a:r>
            <a:r>
              <a:rPr lang="en-GB" dirty="0"/>
              <a:t>) / (</a:t>
            </a:r>
            <a:r>
              <a:rPr lang="en-GB" dirty="0" err="1"/>
              <a:t>kg∙s</a:t>
            </a:r>
            <a:r>
              <a:rPr lang="en-GB" dirty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6347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75" y="0"/>
            <a:ext cx="6341497" cy="6858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7534656" y="6679"/>
            <a:ext cx="46573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 smtClean="0"/>
              <a:t>Figure 5. </a:t>
            </a:r>
            <a:r>
              <a:rPr lang="en-GB" dirty="0" smtClean="0"/>
              <a:t>Vertical cross-sections of (a) potential </a:t>
            </a:r>
            <a:r>
              <a:rPr lang="en-GB" dirty="0" err="1" smtClean="0"/>
              <a:t>vorticity</a:t>
            </a:r>
            <a:r>
              <a:rPr lang="en-GB" dirty="0" smtClean="0"/>
              <a:t> PV, (b) PV tracer, and (c) PV - PV tracer. </a:t>
            </a:r>
          </a:p>
          <a:p>
            <a:pPr algn="just"/>
            <a:endParaRPr lang="en-GB" dirty="0"/>
          </a:p>
          <a:p>
            <a:pPr algn="just"/>
            <a:r>
              <a:rPr lang="en-GB" dirty="0" smtClean="0"/>
              <a:t>Dash-dotted white lines indicate the PV = 2 PVU level as indicator for the dynamical </a:t>
            </a:r>
            <a:r>
              <a:rPr lang="en-GB" dirty="0" err="1" smtClean="0"/>
              <a:t>tropopause</a:t>
            </a:r>
            <a:r>
              <a:rPr lang="en-GB" dirty="0" smtClean="0"/>
              <a:t>. </a:t>
            </a:r>
          </a:p>
          <a:p>
            <a:pPr algn="just"/>
            <a:endParaRPr lang="en-GB" dirty="0"/>
          </a:p>
          <a:p>
            <a:pPr algn="just"/>
            <a:r>
              <a:rPr lang="en-GB" dirty="0" smtClean="0"/>
              <a:t>HALO flight altitude indicated by black line in all panels. </a:t>
            </a:r>
          </a:p>
          <a:p>
            <a:pPr algn="just"/>
            <a:endParaRPr lang="en-GB" dirty="0"/>
          </a:p>
          <a:p>
            <a:pPr algn="just"/>
            <a:r>
              <a:rPr lang="en-GB" dirty="0" smtClean="0"/>
              <a:t>The two white circles shows features of interest along the flight track. A fast and sharp decrease in altitude of the </a:t>
            </a:r>
            <a:r>
              <a:rPr lang="en-GB" dirty="0" err="1" smtClean="0"/>
              <a:t>tropopause</a:t>
            </a:r>
            <a:r>
              <a:rPr lang="en-GB" dirty="0" smtClean="0"/>
              <a:t> accompanied by an uplift in short distance.   </a:t>
            </a:r>
          </a:p>
          <a:p>
            <a:pPr algn="just"/>
            <a:endParaRPr lang="en-GB" dirty="0"/>
          </a:p>
          <a:p>
            <a:pPr algn="just"/>
            <a:endParaRPr lang="en-GB" dirty="0" smtClean="0"/>
          </a:p>
        </p:txBody>
      </p:sp>
      <p:sp>
        <p:nvSpPr>
          <p:cNvPr id="3" name="Textfeld 2"/>
          <p:cNvSpPr txBox="1"/>
          <p:nvPr/>
        </p:nvSpPr>
        <p:spPr>
          <a:xfrm>
            <a:off x="9422529" y="6488668"/>
            <a:ext cx="276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PVU = 10</a:t>
            </a:r>
            <a:r>
              <a:rPr lang="en-GB" baseline="30000" dirty="0"/>
              <a:t>-6</a:t>
            </a:r>
            <a:r>
              <a:rPr lang="en-GB" dirty="0"/>
              <a:t> ∙ (K∙m</a:t>
            </a:r>
            <a:r>
              <a:rPr lang="en-GB" baseline="30000" dirty="0"/>
              <a:t>2</a:t>
            </a:r>
            <a:r>
              <a:rPr lang="en-GB" dirty="0"/>
              <a:t>) / (</a:t>
            </a:r>
            <a:r>
              <a:rPr lang="en-GB" dirty="0" err="1"/>
              <a:t>kg∙s</a:t>
            </a:r>
            <a:r>
              <a:rPr lang="en-GB" dirty="0"/>
              <a:t>)</a:t>
            </a:r>
            <a:endParaRPr lang="de-DE" dirty="0"/>
          </a:p>
        </p:txBody>
      </p:sp>
      <p:sp>
        <p:nvSpPr>
          <p:cNvPr id="8" name="Oval 7"/>
          <p:cNvSpPr/>
          <p:nvPr/>
        </p:nvSpPr>
        <p:spPr>
          <a:xfrm>
            <a:off x="2540097" y="1037205"/>
            <a:ext cx="993950" cy="73883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/>
          <p:cNvSpPr/>
          <p:nvPr/>
        </p:nvSpPr>
        <p:spPr>
          <a:xfrm>
            <a:off x="3037072" y="356236"/>
            <a:ext cx="993950" cy="73883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4679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02" y="62856"/>
            <a:ext cx="11351229" cy="5945467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441702" y="5925243"/>
            <a:ext cx="113512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 smtClean="0"/>
              <a:t>Figure </a:t>
            </a:r>
            <a:r>
              <a:rPr lang="en-GB" b="1" dirty="0"/>
              <a:t>6</a:t>
            </a:r>
            <a:r>
              <a:rPr lang="en-GB" b="1" dirty="0" smtClean="0"/>
              <a:t>. </a:t>
            </a:r>
            <a:r>
              <a:rPr lang="en-GB" dirty="0" smtClean="0"/>
              <a:t>Fine-structures in GLORIA measurements and ICON-ART simulations. </a:t>
            </a:r>
            <a:r>
              <a:rPr lang="en-GB" dirty="0"/>
              <a:t>V</a:t>
            </a:r>
            <a:r>
              <a:rPr lang="en-GB" dirty="0" smtClean="0"/>
              <a:t>ertical cross-sections along east-bound flight section. GLORIA (a) water vapour and (b) ozone, and ICON-ART (c) specific humidity, (d) ozone tracer, and (e) water vapour tracer at 18 UTC. HALO flight altitude indicated by black line in all panels. </a:t>
            </a:r>
            <a:endParaRPr lang="en-GB" dirty="0"/>
          </a:p>
        </p:txBody>
      </p:sp>
      <p:sp>
        <p:nvSpPr>
          <p:cNvPr id="2" name="Oval 1"/>
          <p:cNvSpPr/>
          <p:nvPr/>
        </p:nvSpPr>
        <p:spPr>
          <a:xfrm>
            <a:off x="2190373" y="503473"/>
            <a:ext cx="993950" cy="73883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/>
          <p:cNvSpPr/>
          <p:nvPr/>
        </p:nvSpPr>
        <p:spPr>
          <a:xfrm>
            <a:off x="7873924" y="416614"/>
            <a:ext cx="993950" cy="73883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2140302" y="2523937"/>
            <a:ext cx="993950" cy="73883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7809501" y="2468722"/>
            <a:ext cx="993950" cy="73883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/>
          <p:cNvSpPr/>
          <p:nvPr/>
        </p:nvSpPr>
        <p:spPr>
          <a:xfrm>
            <a:off x="2305960" y="4290774"/>
            <a:ext cx="993950" cy="73883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6239802" y="4058206"/>
            <a:ext cx="549433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/>
              <a:t>This uplift of air masses with tropospheric characteristics above the dynamical </a:t>
            </a:r>
            <a:r>
              <a:rPr lang="en-GB" dirty="0" err="1" smtClean="0"/>
              <a:t>tropopause</a:t>
            </a:r>
            <a:r>
              <a:rPr lang="en-GB" dirty="0" smtClean="0"/>
              <a:t> is seen in measurements as well as in the model simulations.</a:t>
            </a:r>
          </a:p>
          <a:p>
            <a:pPr algn="just"/>
            <a:endParaRPr lang="en-GB" dirty="0"/>
          </a:p>
          <a:p>
            <a:pPr algn="just"/>
            <a:r>
              <a:rPr lang="en-GB" b="1" dirty="0" smtClean="0">
                <a:solidFill>
                  <a:srgbClr val="FF0000"/>
                </a:solidFill>
              </a:rPr>
              <a:t>The question is where does this exchange is generated and what is the fate of it.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83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 plan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4D visualisation of </a:t>
            </a:r>
            <a:r>
              <a:rPr lang="en-GB" dirty="0" err="1" smtClean="0"/>
              <a:t>tropopause</a:t>
            </a:r>
            <a:r>
              <a:rPr lang="en-GB" dirty="0" smtClean="0"/>
              <a:t> represented by the simulated PV</a:t>
            </a:r>
          </a:p>
          <a:p>
            <a:endParaRPr lang="en-GB" dirty="0" smtClean="0"/>
          </a:p>
          <a:p>
            <a:r>
              <a:rPr lang="en-GB" dirty="0" smtClean="0"/>
              <a:t>Automatic identification of air masses of tropospheric origin above the </a:t>
            </a:r>
            <a:r>
              <a:rPr lang="en-GB" dirty="0" err="1" smtClean="0"/>
              <a:t>tropopause</a:t>
            </a:r>
            <a:r>
              <a:rPr lang="en-GB" dirty="0" smtClean="0"/>
              <a:t> (e.g. by analysing the qv and the PV fields)</a:t>
            </a:r>
            <a:br>
              <a:rPr lang="en-GB" dirty="0" smtClean="0"/>
            </a:b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=&gt; </a:t>
            </a:r>
            <a:r>
              <a:rPr lang="en-GB" b="1" dirty="0" smtClean="0"/>
              <a:t>Scientific question:</a:t>
            </a:r>
            <a:r>
              <a:rPr lang="en-GB" dirty="0" smtClean="0"/>
              <a:t> Where is the origin of this exchange of </a:t>
            </a:r>
            <a:r>
              <a:rPr lang="en-GB" dirty="0"/>
              <a:t>tropospheric air through the </a:t>
            </a:r>
            <a:r>
              <a:rPr lang="en-GB" dirty="0" err="1"/>
              <a:t>tropopause</a:t>
            </a:r>
            <a:r>
              <a:rPr lang="en-GB" dirty="0"/>
              <a:t> into the </a:t>
            </a:r>
            <a:r>
              <a:rPr lang="en-GB" dirty="0" smtClean="0"/>
              <a:t>stratosphere</a:t>
            </a:r>
          </a:p>
          <a:p>
            <a:endParaRPr lang="en-GB" dirty="0" smtClean="0"/>
          </a:p>
          <a:p>
            <a:r>
              <a:rPr lang="en-GB" dirty="0" smtClean="0"/>
              <a:t>Tracking of these air masses in time and space to visualise their atmospheric fate</a:t>
            </a:r>
          </a:p>
          <a:p>
            <a:pPr marL="0" indent="0">
              <a:buNone/>
            </a:pPr>
            <a:r>
              <a:rPr lang="en-GB" dirty="0" smtClean="0"/>
              <a:t>=</a:t>
            </a:r>
            <a:r>
              <a:rPr lang="en-GB" dirty="0"/>
              <a:t>&gt; </a:t>
            </a:r>
            <a:r>
              <a:rPr lang="en-GB" b="1" dirty="0"/>
              <a:t>Scientific question</a:t>
            </a:r>
            <a:r>
              <a:rPr lang="en-GB" b="1" dirty="0" smtClean="0"/>
              <a:t>:</a:t>
            </a:r>
            <a:r>
              <a:rPr lang="en-GB" dirty="0" smtClean="0"/>
              <a:t> Is the exchange reversible or not?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683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Acknowledgements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GLORIA measurements and plots: Wolfgang </a:t>
            </a:r>
            <a:r>
              <a:rPr lang="en-GB" dirty="0" err="1" smtClean="0"/>
              <a:t>Woiwode</a:t>
            </a:r>
            <a:r>
              <a:rPr lang="en-GB" dirty="0" smtClean="0"/>
              <a:t> (IMK-ASF)</a:t>
            </a:r>
          </a:p>
          <a:p>
            <a:r>
              <a:rPr lang="en-GB" dirty="0" smtClean="0"/>
              <a:t>ICON-ART simulations: Jennifer </a:t>
            </a:r>
            <a:r>
              <a:rPr lang="en-GB" dirty="0" err="1" smtClean="0"/>
              <a:t>Schröter</a:t>
            </a:r>
            <a:r>
              <a:rPr lang="en-GB" dirty="0" smtClean="0"/>
              <a:t> (IMK-ASF)</a:t>
            </a:r>
          </a:p>
          <a:p>
            <a:endParaRPr lang="en-GB" dirty="0"/>
          </a:p>
          <a:p>
            <a:r>
              <a:rPr lang="en-GB" dirty="0" smtClean="0"/>
              <a:t>ICON-ART data </a:t>
            </a:r>
            <a:r>
              <a:rPr lang="en-GB" dirty="0" smtClean="0"/>
              <a:t>in </a:t>
            </a:r>
            <a:r>
              <a:rPr lang="en-GB" dirty="0" err="1" smtClean="0"/>
              <a:t>netCDF</a:t>
            </a:r>
            <a:r>
              <a:rPr lang="en-GB" dirty="0" smtClean="0"/>
              <a:t>-Format can </a:t>
            </a:r>
            <a:r>
              <a:rPr lang="en-GB" dirty="0" smtClean="0"/>
              <a:t>be assessed via an </a:t>
            </a:r>
            <a:r>
              <a:rPr lang="en-GB" dirty="0" err="1" smtClean="0"/>
              <a:t>OPeNDAP</a:t>
            </a:r>
            <a:r>
              <a:rPr lang="en-GB" dirty="0" smtClean="0"/>
              <a:t>-</a:t>
            </a:r>
            <a:r>
              <a:rPr lang="en-GB" dirty="0"/>
              <a:t>THREDDS solution set up by </a:t>
            </a:r>
            <a:r>
              <a:rPr lang="en-GB" dirty="0" err="1"/>
              <a:t>Uğur</a:t>
            </a:r>
            <a:r>
              <a:rPr lang="en-GB" dirty="0"/>
              <a:t> </a:t>
            </a:r>
            <a:r>
              <a:rPr lang="en-GB" dirty="0" err="1" smtClean="0"/>
              <a:t>Çayoğlu</a:t>
            </a:r>
            <a:r>
              <a:rPr lang="en-GB" dirty="0" smtClean="0"/>
              <a:t> (SCC-</a:t>
            </a:r>
            <a:r>
              <a:rPr lang="en-GB" dirty="0"/>
              <a:t>SDM)</a:t>
            </a:r>
            <a:br>
              <a:rPr lang="en-GB" dirty="0"/>
            </a:br>
            <a:r>
              <a:rPr lang="en-GB" dirty="0"/>
              <a:t>http://</a:t>
            </a:r>
            <a:r>
              <a:rPr lang="en-GB" dirty="0" err="1"/>
              <a:t>eos.scc.kit.edu</a:t>
            </a:r>
            <a:r>
              <a:rPr lang="en-GB" dirty="0"/>
              <a:t>/</a:t>
            </a:r>
            <a:r>
              <a:rPr lang="en-GB" dirty="0" err="1"/>
              <a:t>thredds</a:t>
            </a:r>
            <a:r>
              <a:rPr lang="en-GB" dirty="0"/>
              <a:t>/</a:t>
            </a:r>
            <a:r>
              <a:rPr lang="en-GB" dirty="0" err="1"/>
              <a:t>catalog</a:t>
            </a:r>
            <a:r>
              <a:rPr lang="en-GB" dirty="0"/>
              <a:t>/polstracc0new/</a:t>
            </a:r>
            <a:r>
              <a:rPr lang="en-GB" dirty="0" err="1"/>
              <a:t>catalog.html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4440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852</Words>
  <Application>Microsoft Macintosh PowerPoint</Application>
  <PresentationFormat>Benutzerdefiniert</PresentationFormat>
  <Paragraphs>56</Paragraphs>
  <Slides>13</Slides>
  <Notes>0</Notes>
  <HiddenSlides>4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Office Theme</vt:lpstr>
      <vt:lpstr>4d Visualisation of the tropopause, identification of air mass exchanges and their fate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Work plan</vt:lpstr>
      <vt:lpstr>Acknowledgements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Woiwode, Wolfgang (IMK)</dc:creator>
  <cp:lastModifiedBy>Roland Ruhnke</cp:lastModifiedBy>
  <cp:revision>65</cp:revision>
  <dcterms:created xsi:type="dcterms:W3CDTF">2018-10-04T12:28:50Z</dcterms:created>
  <dcterms:modified xsi:type="dcterms:W3CDTF">2018-11-21T15:42:34Z</dcterms:modified>
</cp:coreProperties>
</file>